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20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>
              <a:solidFill>
                <a:schemeClr val="accent1">
                  <a:tint val="20000"/>
                </a:scheme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eaLnBrk="1" latinLnBrk="0" hangingPunct="1"/>
            <a:fld id="{544213AF-26F6-41FA-8D85-E2C5388D6E58}" type="datetimeFigureOut">
              <a:rPr lang="en-US" smtClean="0"/>
              <a:pPr eaLnBrk="1" latinLnBrk="0" hangingPunct="1"/>
              <a:t>2/24/2016</a:t>
            </a:fld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 algn="r" eaLnBrk="1" latinLnBrk="0" hangingPunct="1"/>
            <a:endParaRPr kumimoji="0" lang="en-US" sz="1000" dirty="0">
              <a:solidFill>
                <a:schemeClr val="tx1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D5BBC35B-A44B-4119-B8DA-DE9E3DFADA20}" type="slidenum">
              <a:rPr kumimoji="0" lang="en-US" smtClean="0"/>
              <a:pPr eaLnBrk="1" latinLnBrk="0" hangingPunct="1"/>
              <a:t>‹#›</a:t>
            </a:fld>
            <a:endParaRPr kumimoji="0" lang="en-US" sz="1000" b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injury@skgaa.i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mailto:injury@skgaa.i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93723" y="3645024"/>
            <a:ext cx="7772400" cy="965665"/>
          </a:xfrm>
        </p:spPr>
        <p:txBody>
          <a:bodyPr/>
          <a:lstStyle/>
          <a:p>
            <a:pPr algn="ctr"/>
            <a:r>
              <a:rPr lang="en-IE" dirty="0" smtClean="0"/>
              <a:t>SKGAA Injury Policy</a:t>
            </a:r>
            <a:endParaRPr lang="en-I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827" y="764704"/>
            <a:ext cx="1728192" cy="2328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4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80728"/>
            <a:ext cx="8686800" cy="504056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IE" dirty="0" smtClean="0">
                <a:latin typeface="Calibri" panose="020F0502020204030204" pitchFamily="34" charset="0"/>
              </a:rPr>
              <a:t>Injuries occurring at a SKGAA match or SKGAA training session</a:t>
            </a:r>
          </a:p>
          <a:p>
            <a:pPr lvl="0"/>
            <a:endParaRPr lang="en-IE" dirty="0" smtClean="0">
              <a:latin typeface="Calibri" panose="020F0502020204030204" pitchFamily="34" charset="0"/>
            </a:endParaRPr>
          </a:p>
          <a:p>
            <a:pPr lvl="0"/>
            <a:r>
              <a:rPr lang="en-IE" dirty="0">
                <a:latin typeface="Calibri" panose="020F0502020204030204" pitchFamily="34" charset="0"/>
              </a:rPr>
              <a:t>C</a:t>
            </a:r>
            <a:r>
              <a:rPr lang="en-IE" dirty="0" smtClean="0">
                <a:latin typeface="Calibri" panose="020F0502020204030204" pitchFamily="34" charset="0"/>
              </a:rPr>
              <a:t>onsult </a:t>
            </a:r>
            <a:r>
              <a:rPr lang="en-IE" dirty="0">
                <a:latin typeface="Calibri" panose="020F0502020204030204" pitchFamily="34" charset="0"/>
              </a:rPr>
              <a:t>with the team </a:t>
            </a:r>
            <a:r>
              <a:rPr lang="en-IE" dirty="0" smtClean="0">
                <a:latin typeface="Calibri" panose="020F0502020204030204" pitchFamily="34" charset="0"/>
              </a:rPr>
              <a:t>manager/physio/first aider </a:t>
            </a:r>
            <a:r>
              <a:rPr lang="en-IE" dirty="0">
                <a:latin typeface="Calibri" panose="020F0502020204030204" pitchFamily="34" charset="0"/>
              </a:rPr>
              <a:t>and decide what’s needed: </a:t>
            </a:r>
            <a:endParaRPr lang="en-IE" dirty="0" smtClean="0">
              <a:latin typeface="Calibri" panose="020F0502020204030204" pitchFamily="34" charset="0"/>
            </a:endParaRPr>
          </a:p>
          <a:p>
            <a:pPr lvl="2"/>
            <a:r>
              <a:rPr lang="en-IE" sz="2700" b="1" dirty="0" smtClean="0">
                <a:latin typeface="Calibri" panose="020F0502020204030204" pitchFamily="34" charset="0"/>
              </a:rPr>
              <a:t>A &amp; E</a:t>
            </a:r>
          </a:p>
          <a:p>
            <a:pPr lvl="2"/>
            <a:r>
              <a:rPr lang="en-IE" sz="2700" b="1" dirty="0" smtClean="0">
                <a:latin typeface="Calibri" panose="020F0502020204030204" pitchFamily="34" charset="0"/>
              </a:rPr>
              <a:t>Visit to Doctor</a:t>
            </a:r>
          </a:p>
          <a:p>
            <a:pPr lvl="2"/>
            <a:r>
              <a:rPr lang="en-IE" sz="2700" b="1" dirty="0" smtClean="0">
                <a:latin typeface="Calibri" panose="020F0502020204030204" pitchFamily="34" charset="0"/>
              </a:rPr>
              <a:t>Physio</a:t>
            </a:r>
          </a:p>
          <a:p>
            <a:pPr marL="630936" lvl="2" indent="0">
              <a:buNone/>
            </a:pPr>
            <a:endParaRPr lang="en-IE" dirty="0" smtClean="0">
              <a:latin typeface="Calibri" panose="020F0502020204030204" pitchFamily="34" charset="0"/>
            </a:endParaRPr>
          </a:p>
          <a:p>
            <a:pPr lvl="0"/>
            <a:r>
              <a:rPr lang="en-IE" dirty="0" smtClean="0">
                <a:latin typeface="Calibri" panose="020F0502020204030204" pitchFamily="34" charset="0"/>
              </a:rPr>
              <a:t>Where </a:t>
            </a:r>
            <a:r>
              <a:rPr lang="en-IE" dirty="0">
                <a:latin typeface="Calibri" panose="020F0502020204030204" pitchFamily="34" charset="0"/>
              </a:rPr>
              <a:t>the injury is deemed serious and a visit to the A&amp;E is required, it’s advisable to contact your own GP first for a referral (or the Club Doctor, Paddy Meagher). This will reduce the cost to the player. </a:t>
            </a:r>
            <a:endParaRPr lang="en-IE" dirty="0" smtClean="0">
              <a:latin typeface="Calibri" panose="020F0502020204030204" pitchFamily="34" charset="0"/>
            </a:endParaRPr>
          </a:p>
          <a:p>
            <a:pPr lvl="0"/>
            <a:endParaRPr lang="en-IE" b="1" i="1" dirty="0">
              <a:latin typeface="Calibri" panose="020F0502020204030204" pitchFamily="34" charset="0"/>
            </a:endParaRPr>
          </a:p>
          <a:p>
            <a:pPr lvl="0"/>
            <a:r>
              <a:rPr lang="en-IE" b="1" i="1" dirty="0" smtClean="0">
                <a:latin typeface="Calibri" panose="020F0502020204030204" pitchFamily="34" charset="0"/>
              </a:rPr>
              <a:t>Please </a:t>
            </a:r>
            <a:r>
              <a:rPr lang="en-IE" b="1" i="1" dirty="0">
                <a:latin typeface="Calibri" panose="020F0502020204030204" pitchFamily="34" charset="0"/>
              </a:rPr>
              <a:t>be aware the Club </a:t>
            </a:r>
            <a:r>
              <a:rPr lang="en-IE" b="1" i="1" dirty="0" smtClean="0">
                <a:latin typeface="Calibri" panose="020F0502020204030204" pitchFamily="34" charset="0"/>
              </a:rPr>
              <a:t>does not cover </a:t>
            </a:r>
            <a:r>
              <a:rPr lang="en-IE" b="1" i="1" dirty="0">
                <a:latin typeface="Calibri" panose="020F0502020204030204" pitchFamily="34" charset="0"/>
              </a:rPr>
              <a:t>the cost of </a:t>
            </a:r>
            <a:r>
              <a:rPr lang="en-IE" b="1" i="1" dirty="0" smtClean="0">
                <a:latin typeface="Calibri" panose="020F0502020204030204" pitchFamily="34" charset="0"/>
              </a:rPr>
              <a:t>your GP. </a:t>
            </a:r>
          </a:p>
          <a:p>
            <a:pPr lvl="0"/>
            <a:r>
              <a:rPr lang="en-IE" dirty="0" smtClean="0">
                <a:latin typeface="Calibri" panose="020F0502020204030204" pitchFamily="34" charset="0"/>
              </a:rPr>
              <a:t> </a:t>
            </a:r>
            <a:r>
              <a:rPr lang="en-IE" b="1" dirty="0" smtClean="0">
                <a:latin typeface="Calibri" panose="020F0502020204030204" pitchFamily="34" charset="0"/>
              </a:rPr>
              <a:t>The Club does cover the cost of the Club </a:t>
            </a:r>
            <a:r>
              <a:rPr lang="en-IE" b="1" dirty="0" smtClean="0">
                <a:latin typeface="Calibri" panose="020F0502020204030204" pitchFamily="34" charset="0"/>
              </a:rPr>
              <a:t>Doctor </a:t>
            </a:r>
            <a:endParaRPr lang="en-IE" b="1" dirty="0" smtClean="0">
              <a:latin typeface="Calibri" panose="020F0502020204030204" pitchFamily="34" charset="0"/>
            </a:endParaRPr>
          </a:p>
          <a:p>
            <a:pPr marL="109728" lvl="0" indent="0">
              <a:buNone/>
            </a:pPr>
            <a:endParaRPr lang="en-IE" dirty="0" smtClean="0">
              <a:latin typeface="Calibri" panose="020F0502020204030204" pitchFamily="34" charset="0"/>
            </a:endParaRPr>
          </a:p>
          <a:p>
            <a:pPr lvl="0"/>
            <a:r>
              <a:rPr lang="en-IE" dirty="0" smtClean="0">
                <a:latin typeface="Calibri" panose="020F0502020204030204" pitchFamily="34" charset="0"/>
              </a:rPr>
              <a:t>If </a:t>
            </a:r>
            <a:r>
              <a:rPr lang="en-IE" dirty="0">
                <a:latin typeface="Calibri" panose="020F0502020204030204" pitchFamily="34" charset="0"/>
              </a:rPr>
              <a:t>an injury requires an ambulance, the Club will cover this additional cost</a:t>
            </a:r>
            <a:r>
              <a:rPr lang="en-IE" dirty="0" smtClean="0">
                <a:latin typeface="Calibri" panose="020F0502020204030204" pitchFamily="34" charset="0"/>
              </a:rPr>
              <a:t>.</a:t>
            </a:r>
          </a:p>
          <a:p>
            <a:pPr lvl="0"/>
            <a:r>
              <a:rPr lang="en-IE" dirty="0" smtClean="0">
                <a:latin typeface="Calibri" panose="020F0502020204030204" pitchFamily="34" charset="0"/>
              </a:rPr>
              <a:t>Check referee has note of injury in </a:t>
            </a:r>
            <a:r>
              <a:rPr lang="en-IE" b="1" dirty="0" smtClean="0">
                <a:latin typeface="Calibri" panose="020F0502020204030204" pitchFamily="34" charset="0"/>
              </a:rPr>
              <a:t>Referees Report</a:t>
            </a:r>
          </a:p>
          <a:p>
            <a:pPr lvl="0"/>
            <a:endParaRPr lang="en-IE" dirty="0"/>
          </a:p>
          <a:p>
            <a:endParaRPr lang="en-I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IE" dirty="0" smtClean="0">
                <a:latin typeface="Calibri" panose="020F0502020204030204" pitchFamily="34" charset="0"/>
              </a:rPr>
              <a:t>Injuries </a:t>
            </a:r>
            <a:endParaRPr lang="en-I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614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Autofit/>
          </a:bodyPr>
          <a:lstStyle/>
          <a:p>
            <a:r>
              <a:rPr lang="en-IE" sz="2100" b="1" dirty="0" smtClean="0">
                <a:latin typeface="Calibri"/>
                <a:ea typeface="Times New Roman"/>
                <a:cs typeface="Times New Roman"/>
              </a:rPr>
              <a:t>All </a:t>
            </a:r>
            <a:r>
              <a:rPr lang="en-IE" sz="2100" b="1" dirty="0">
                <a:latin typeface="Calibri"/>
                <a:ea typeface="Times New Roman"/>
                <a:cs typeface="Times New Roman"/>
              </a:rPr>
              <a:t>injuries requiring any treatment must be notified immediately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 – </a:t>
            </a:r>
            <a:r>
              <a:rPr lang="en-IE" sz="2100" b="1" dirty="0">
                <a:latin typeface="Calibri"/>
                <a:ea typeface="Times New Roman"/>
                <a:cs typeface="Times New Roman"/>
              </a:rPr>
              <a:t>within 7 days – to the Club’s Injury Officer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, Kevin O’Connell </a:t>
            </a:r>
            <a:r>
              <a:rPr lang="en-IE" sz="2100" b="1" u="sng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  <a:hlinkClick r:id="rId2"/>
              </a:rPr>
              <a:t>injury@skgaa.ie</a:t>
            </a:r>
            <a:r>
              <a:rPr lang="en-IE" sz="2100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- full details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on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the Club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website</a:t>
            </a:r>
          </a:p>
          <a:p>
            <a:pPr marL="109728" indent="0">
              <a:buNone/>
            </a:pPr>
            <a:endParaRPr lang="en-IE" sz="2100" dirty="0" smtClean="0">
              <a:latin typeface="Calibri"/>
              <a:ea typeface="Times New Roman"/>
              <a:cs typeface="Times New Roman"/>
            </a:endParaRPr>
          </a:p>
          <a:p>
            <a:r>
              <a:rPr lang="en-IE" sz="2100" b="1" dirty="0" smtClean="0">
                <a:solidFill>
                  <a:prstClr val="black"/>
                </a:solidFill>
                <a:latin typeface="Calibri"/>
                <a:cs typeface="Times New Roman"/>
              </a:rPr>
              <a:t>Details required are</a:t>
            </a:r>
            <a:r>
              <a:rPr lang="en-IE" sz="2100" dirty="0" smtClean="0">
                <a:solidFill>
                  <a:prstClr val="black"/>
                </a:solidFill>
                <a:latin typeface="Calibri"/>
                <a:cs typeface="Times New Roman"/>
              </a:rPr>
              <a:t>:</a:t>
            </a:r>
          </a:p>
          <a:p>
            <a:pPr lvl="1"/>
            <a:r>
              <a:rPr lang="en-IE" sz="2100" dirty="0" smtClean="0">
                <a:solidFill>
                  <a:prstClr val="black"/>
                </a:solidFill>
                <a:latin typeface="Calibri" panose="020F0502020204030204" pitchFamily="34" charset="0"/>
                <a:cs typeface="Times New Roman"/>
              </a:rPr>
              <a:t>Players Name</a:t>
            </a:r>
          </a:p>
          <a:p>
            <a:pPr lvl="1">
              <a:buClr>
                <a:srgbClr val="2DA2BF"/>
              </a:buClr>
            </a:pPr>
            <a:r>
              <a:rPr lang="en-IE" sz="2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Managers name</a:t>
            </a:r>
            <a:endParaRPr lang="en-IE" sz="2100" dirty="0" smtClean="0">
              <a:solidFill>
                <a:prstClr val="black"/>
              </a:solidFill>
              <a:latin typeface="Calibri" panose="020F0502020204030204" pitchFamily="34" charset="0"/>
              <a:cs typeface="Times New Roman"/>
            </a:endParaRPr>
          </a:p>
          <a:p>
            <a:pPr lvl="1"/>
            <a:r>
              <a:rPr lang="en-IE" sz="2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Description </a:t>
            </a:r>
            <a:r>
              <a:rPr lang="en-IE" sz="2100" dirty="0">
                <a:solidFill>
                  <a:prstClr val="black"/>
                </a:solidFill>
                <a:latin typeface="Calibri" panose="020F0502020204030204" pitchFamily="34" charset="0"/>
              </a:rPr>
              <a:t>of the injury and how &amp;</a:t>
            </a:r>
            <a:r>
              <a:rPr lang="en-IE" sz="2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IE" sz="2100" dirty="0">
                <a:solidFill>
                  <a:prstClr val="black"/>
                </a:solidFill>
                <a:latin typeface="Calibri" panose="020F0502020204030204" pitchFamily="34" charset="0"/>
              </a:rPr>
              <a:t>when it occurred </a:t>
            </a:r>
            <a:r>
              <a:rPr lang="en-IE" sz="2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(2 sentences)</a:t>
            </a:r>
          </a:p>
          <a:p>
            <a:pPr lvl="1"/>
            <a:r>
              <a:rPr lang="en-IE" sz="2100" dirty="0" smtClean="0">
                <a:solidFill>
                  <a:prstClr val="black"/>
                </a:solidFill>
                <a:latin typeface="Calibri" panose="020F0502020204030204" pitchFamily="34" charset="0"/>
              </a:rPr>
              <a:t>Indicate which of the following was/is required: A&amp;E, Doctor, Physio </a:t>
            </a:r>
            <a:endParaRPr lang="en-IE" sz="2100" dirty="0">
              <a:solidFill>
                <a:prstClr val="black"/>
              </a:solidFill>
            </a:endParaRPr>
          </a:p>
          <a:p>
            <a:pPr marL="109728" indent="0">
              <a:buNone/>
            </a:pPr>
            <a:endParaRPr lang="en-IE" sz="2100" dirty="0">
              <a:latin typeface="Calibri"/>
              <a:cs typeface="Times New Roman"/>
            </a:endParaRPr>
          </a:p>
          <a:p>
            <a:r>
              <a:rPr lang="en-IE" sz="2100" dirty="0" smtClean="0">
                <a:latin typeface="Calibri"/>
                <a:ea typeface="Times New Roman"/>
                <a:cs typeface="Times New Roman"/>
              </a:rPr>
              <a:t>No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costs, either through the GAA injury scheme (Willis) or through the Club, will be reimbursed without this stage being properly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completed</a:t>
            </a:r>
          </a:p>
          <a:p>
            <a:endParaRPr lang="en-IE" sz="2100" b="1" dirty="0">
              <a:latin typeface="Calibri"/>
              <a:cs typeface="Times New Roman"/>
            </a:endParaRPr>
          </a:p>
          <a:p>
            <a:r>
              <a:rPr lang="en-IE" sz="2100" dirty="0">
                <a:latin typeface="Calibri"/>
                <a:ea typeface="Times New Roman"/>
                <a:cs typeface="Times New Roman"/>
              </a:rPr>
              <a:t>The Club Injury Scheme applies only to </a:t>
            </a:r>
            <a:r>
              <a:rPr lang="en-IE" sz="2100" b="1" dirty="0">
                <a:latin typeface="Calibri"/>
                <a:ea typeface="Times New Roman"/>
                <a:cs typeface="Times New Roman"/>
              </a:rPr>
              <a:t>players who have fully paid their Club Membership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 for the year</a:t>
            </a:r>
            <a:endParaRPr lang="en-IE" sz="2100" b="1" dirty="0"/>
          </a:p>
        </p:txBody>
      </p:sp>
    </p:spTree>
    <p:extLst>
      <p:ext uri="{BB962C8B-B14F-4D97-AF65-F5344CB8AC3E}">
        <p14:creationId xmlns:p14="http://schemas.microsoft.com/office/powerpoint/2010/main" val="2681329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107066"/>
          </a:xfrm>
        </p:spPr>
        <p:txBody>
          <a:bodyPr>
            <a:normAutofit lnSpcReduction="10000"/>
          </a:bodyPr>
          <a:lstStyle/>
          <a:p>
            <a:r>
              <a:rPr lang="en-IE" sz="2100" dirty="0" smtClean="0">
                <a:latin typeface="Calibri"/>
                <a:ea typeface="Times New Roman"/>
                <a:cs typeface="Times New Roman"/>
              </a:rPr>
              <a:t>Must claim costs firstly through your own personal health insurance policy</a:t>
            </a:r>
          </a:p>
          <a:p>
            <a:pPr marL="109728" indent="0">
              <a:buNone/>
            </a:pPr>
            <a:endParaRPr lang="en-IE" sz="2100" dirty="0" smtClean="0">
              <a:latin typeface="Calibri"/>
              <a:ea typeface="Times New Roman"/>
              <a:cs typeface="Times New Roman"/>
            </a:endParaRPr>
          </a:p>
          <a:p>
            <a:r>
              <a:rPr lang="en-IE" sz="2100" dirty="0" smtClean="0">
                <a:latin typeface="Calibri"/>
                <a:ea typeface="Times New Roman"/>
                <a:cs typeface="Times New Roman"/>
              </a:rPr>
              <a:t>The GAA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Injury Scheme and the Club’s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Injury Policy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are designed to ease the financial burden on the player by paying un-reclaimable costs after such a claim is made – that is to say, </a:t>
            </a:r>
            <a:r>
              <a:rPr lang="en-IE" sz="2100" b="1" dirty="0">
                <a:latin typeface="Calibri"/>
                <a:ea typeface="Times New Roman"/>
                <a:cs typeface="Times New Roman"/>
              </a:rPr>
              <a:t>these schemes are not designed to replace personal </a:t>
            </a:r>
            <a:r>
              <a:rPr lang="en-IE" sz="2100" b="1" dirty="0" smtClean="0">
                <a:latin typeface="Calibri"/>
                <a:ea typeface="Times New Roman"/>
                <a:cs typeface="Times New Roman"/>
              </a:rPr>
              <a:t>insurance.</a:t>
            </a:r>
          </a:p>
          <a:p>
            <a:endParaRPr lang="en-IE" sz="2100" b="1" dirty="0">
              <a:latin typeface="Calibri"/>
              <a:cs typeface="Times New Roman"/>
            </a:endParaRPr>
          </a:p>
          <a:p>
            <a:r>
              <a:rPr lang="en-IE" sz="2100" dirty="0">
                <a:latin typeface="Calibri"/>
                <a:ea typeface="Times New Roman"/>
                <a:cs typeface="Times New Roman"/>
              </a:rPr>
              <a:t>It is the </a:t>
            </a:r>
            <a:r>
              <a:rPr lang="en-IE" sz="2100" b="1" dirty="0">
                <a:latin typeface="Calibri"/>
                <a:ea typeface="Times New Roman"/>
                <a:cs typeface="Times New Roman"/>
              </a:rPr>
              <a:t>responsibility of the individual player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 or player’s parent to ensure that where a claim is to be made to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The GAA Injury Scheme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or the Club’s scheme, that all relevant documentation and procedures are followed. It is the responsibility of the </a:t>
            </a:r>
            <a:r>
              <a:rPr lang="en-IE" sz="2100" b="1" dirty="0">
                <a:latin typeface="Calibri"/>
                <a:ea typeface="Times New Roman"/>
                <a:cs typeface="Times New Roman"/>
              </a:rPr>
              <a:t>Club’s Injury Officer </a:t>
            </a:r>
            <a:r>
              <a:rPr lang="en-IE" sz="2100" dirty="0">
                <a:latin typeface="Calibri"/>
                <a:ea typeface="Times New Roman"/>
                <a:cs typeface="Times New Roman"/>
              </a:rPr>
              <a:t>to help with this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process.</a:t>
            </a:r>
          </a:p>
          <a:p>
            <a:pPr marL="109728" indent="0">
              <a:buNone/>
            </a:pPr>
            <a:endParaRPr lang="en-IE" sz="2100" dirty="0" smtClean="0">
              <a:latin typeface="Calibri"/>
              <a:ea typeface="Times New Roman"/>
              <a:cs typeface="Times New Roman"/>
            </a:endParaRPr>
          </a:p>
          <a:p>
            <a:r>
              <a:rPr lang="en-IE" sz="2100" dirty="0" smtClean="0">
                <a:latin typeface="Calibri" panose="020F0502020204030204" pitchFamily="34" charset="0"/>
                <a:cs typeface="Times New Roman"/>
              </a:rPr>
              <a:t>Full </a:t>
            </a:r>
            <a:r>
              <a:rPr lang="en-IE" sz="2100" dirty="0">
                <a:latin typeface="Calibri" panose="020F0502020204030204" pitchFamily="34" charset="0"/>
                <a:cs typeface="Times New Roman"/>
              </a:rPr>
              <a:t>details of the Willis’ GAA Injury Scheme are on the Club website. Claims </a:t>
            </a:r>
            <a:r>
              <a:rPr lang="en-IE" sz="2100" dirty="0" smtClean="0">
                <a:latin typeface="Calibri" panose="020F0502020204030204" pitchFamily="34" charset="0"/>
                <a:cs typeface="Times New Roman"/>
              </a:rPr>
              <a:t>must </a:t>
            </a:r>
            <a:r>
              <a:rPr lang="en-IE" sz="2100" dirty="0">
                <a:latin typeface="Calibri" panose="020F0502020204030204" pitchFamily="34" charset="0"/>
                <a:cs typeface="Times New Roman"/>
              </a:rPr>
              <a:t>be made within 60 days of the initial injury date.</a:t>
            </a:r>
            <a:endParaRPr lang="en-IE" sz="2100" dirty="0" smtClean="0">
              <a:latin typeface="Calibri" panose="020F0502020204030204" pitchFamily="34" charset="0"/>
              <a:cs typeface="Times New Roman"/>
            </a:endParaRPr>
          </a:p>
          <a:p>
            <a:endParaRPr lang="en-IE" sz="21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IE" dirty="0" smtClean="0">
                <a:latin typeface="Calibri" panose="020F0502020204030204" pitchFamily="34" charset="0"/>
              </a:rPr>
              <a:t>Reclaiming Costs</a:t>
            </a:r>
            <a:endParaRPr lang="en-I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53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579296" cy="5400600"/>
          </a:xfrm>
        </p:spPr>
        <p:txBody>
          <a:bodyPr>
            <a:noAutofit/>
          </a:bodyPr>
          <a:lstStyle/>
          <a:p>
            <a:pPr lvl="0">
              <a:buClr>
                <a:srgbClr val="2DA2BF"/>
              </a:buClr>
            </a:pPr>
            <a:r>
              <a:rPr lang="en-IE" sz="21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Must claim costs firstly through your own personal health insurance</a:t>
            </a:r>
          </a:p>
          <a:p>
            <a:pPr marL="109728" indent="0">
              <a:buNone/>
            </a:pPr>
            <a:endParaRPr lang="en-IE" sz="2100" dirty="0" smtClean="0">
              <a:latin typeface="Calibri" panose="020F0502020204030204" pitchFamily="34" charset="0"/>
            </a:endParaRPr>
          </a:p>
          <a:p>
            <a:r>
              <a:rPr lang="en-IE" sz="2100" dirty="0" smtClean="0">
                <a:latin typeface="Calibri" panose="020F0502020204030204" pitchFamily="34" charset="0"/>
              </a:rPr>
              <a:t>The club will pay </a:t>
            </a:r>
            <a:r>
              <a:rPr lang="en-IE" sz="2100" b="1" dirty="0" smtClean="0">
                <a:latin typeface="Calibri" panose="020F0502020204030204" pitchFamily="34" charset="0"/>
              </a:rPr>
              <a:t>€15 </a:t>
            </a:r>
            <a:r>
              <a:rPr lang="en-IE" sz="2100" dirty="0" smtClean="0">
                <a:latin typeface="Calibri" panose="020F0502020204030204" pitchFamily="34" charset="0"/>
              </a:rPr>
              <a:t>towards each physio treatment (limit of €200/year)</a:t>
            </a:r>
          </a:p>
          <a:p>
            <a:pPr marL="109728" indent="0">
              <a:buNone/>
            </a:pPr>
            <a:endParaRPr lang="en-IE" sz="2100" dirty="0" smtClean="0">
              <a:latin typeface="Calibri" panose="020F0502020204030204" pitchFamily="34" charset="0"/>
            </a:endParaRPr>
          </a:p>
          <a:p>
            <a:r>
              <a:rPr lang="en-IE" sz="2100" dirty="0" smtClean="0">
                <a:latin typeface="Calibri"/>
                <a:ea typeface="Times New Roman"/>
                <a:cs typeface="Times New Roman"/>
              </a:rPr>
              <a:t>Players must pay the physiotherapist and seek refund from the club, by producing </a:t>
            </a:r>
            <a:r>
              <a:rPr lang="en-IE" sz="2100" b="1" dirty="0" smtClean="0">
                <a:latin typeface="Calibri"/>
                <a:ea typeface="Times New Roman"/>
                <a:cs typeface="Times New Roman"/>
              </a:rPr>
              <a:t>original receipts 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to the Club Secretary </a:t>
            </a:r>
            <a:r>
              <a:rPr lang="en-IE" sz="2100" b="1" dirty="0" smtClean="0">
                <a:latin typeface="Calibri"/>
                <a:ea typeface="Times New Roman"/>
                <a:cs typeface="Times New Roman"/>
              </a:rPr>
              <a:t>Alan Hassett</a:t>
            </a:r>
            <a:r>
              <a:rPr lang="en-IE" sz="2100" dirty="0" smtClean="0">
                <a:latin typeface="Calibri"/>
                <a:ea typeface="Times New Roman"/>
                <a:cs typeface="Times New Roman"/>
              </a:rPr>
              <a:t>, within 30 days of last visit to physio</a:t>
            </a:r>
          </a:p>
          <a:p>
            <a:endParaRPr lang="en-IE" sz="2100" dirty="0" smtClean="0">
              <a:latin typeface="Calibri"/>
              <a:cs typeface="Times New Roman"/>
            </a:endParaRPr>
          </a:p>
          <a:p>
            <a:pPr lvl="0">
              <a:buClr>
                <a:srgbClr val="2DA2BF"/>
              </a:buClr>
            </a:pPr>
            <a:r>
              <a:rPr lang="en-IE" sz="2100" b="1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All injuries requiring any treatment must have notified</a:t>
            </a:r>
            <a:r>
              <a:rPr lang="en-IE" sz="21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IE" sz="2100" b="1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the Club’s Injury Officer within 7 days</a:t>
            </a:r>
            <a:r>
              <a:rPr lang="en-IE" sz="21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, Kevin O’Connell </a:t>
            </a:r>
            <a:r>
              <a:rPr lang="en-IE" sz="2100" b="1" u="sng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  <a:hlinkClick r:id="rId2"/>
              </a:rPr>
              <a:t>injury@skgaa.ie</a:t>
            </a:r>
            <a:r>
              <a:rPr lang="en-IE" sz="2100" dirty="0" smtClean="0">
                <a:solidFill>
                  <a:srgbClr val="FFFF00"/>
                </a:solidFill>
                <a:latin typeface="Calibri"/>
                <a:ea typeface="Times New Roman"/>
                <a:cs typeface="Times New Roman"/>
              </a:rPr>
              <a:t> </a:t>
            </a:r>
            <a:r>
              <a:rPr lang="en-IE" sz="2100" dirty="0" smtClean="0">
                <a:solidFill>
                  <a:prstClr val="black"/>
                </a:solidFill>
                <a:latin typeface="Calibri"/>
                <a:ea typeface="Times New Roman"/>
                <a:cs typeface="Times New Roman"/>
              </a:rPr>
              <a:t>- full details on the Club website</a:t>
            </a:r>
          </a:p>
          <a:p>
            <a:endParaRPr lang="en-IE" sz="2100" dirty="0" smtClean="0">
              <a:latin typeface="Calibri" panose="020F0502020204030204" pitchFamily="34" charset="0"/>
            </a:endParaRPr>
          </a:p>
          <a:p>
            <a:r>
              <a:rPr lang="en-IE" sz="2100" dirty="0" smtClean="0">
                <a:latin typeface="Calibri"/>
                <a:ea typeface="Times New Roman"/>
                <a:cs typeface="Times New Roman"/>
              </a:rPr>
              <a:t>This policy is subject to constant review and the Club Executive reserve the right to amend the policy as they see fit</a:t>
            </a:r>
            <a:endParaRPr lang="en-IE" sz="2100" dirty="0">
              <a:latin typeface="Calibri" panose="020F050202020403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64096"/>
          </a:xfrm>
        </p:spPr>
        <p:txBody>
          <a:bodyPr>
            <a:normAutofit/>
          </a:bodyPr>
          <a:lstStyle/>
          <a:p>
            <a:pPr algn="ctr"/>
            <a:r>
              <a:rPr lang="en-IE" dirty="0" smtClean="0">
                <a:latin typeface="Calibri" panose="020F0502020204030204" pitchFamily="34" charset="0"/>
              </a:rPr>
              <a:t>Physio </a:t>
            </a:r>
            <a:endParaRPr lang="en-IE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688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458611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en-IE" sz="3200" b="1" dirty="0" smtClean="0">
                <a:latin typeface="Calibri" panose="020F0502020204030204" pitchFamily="34" charset="0"/>
              </a:rPr>
              <a:t>Physios affiliated to SKGAA </a:t>
            </a:r>
            <a:endParaRPr lang="en-IE" sz="3200" b="1" dirty="0">
              <a:latin typeface="Calibri" panose="020F050202020403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257279"/>
              </p:ext>
            </p:extLst>
          </p:nvPr>
        </p:nvGraphicFramePr>
        <p:xfrm>
          <a:off x="1619672" y="1340768"/>
          <a:ext cx="6336704" cy="2304257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010359"/>
                <a:gridCol w="2271355"/>
                <a:gridCol w="2054990"/>
              </a:tblGrid>
              <a:tr h="417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Physiotherapist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C8C8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Phone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Club Rate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Kevin O’Connell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086-3526460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€40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Orla Armstrong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087-7427440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€40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Aofaine Walsh  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091 588 362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€45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10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Michael Gallagher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091-589696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€40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555776" y="4005064"/>
            <a:ext cx="4680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E" sz="3200" b="1" dirty="0" smtClean="0">
                <a:latin typeface="Calibri" panose="020F0502020204030204" pitchFamily="34" charset="0"/>
              </a:rPr>
              <a:t>SKGAA Doctor</a:t>
            </a:r>
            <a:endParaRPr lang="en-IE" sz="3200" b="1" dirty="0">
              <a:latin typeface="Calibri" panose="020F050202020403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170280"/>
              </p:ext>
            </p:extLst>
          </p:nvPr>
        </p:nvGraphicFramePr>
        <p:xfrm>
          <a:off x="1619672" y="4797152"/>
          <a:ext cx="6480719" cy="792088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2234648"/>
                <a:gridCol w="2165412"/>
                <a:gridCol w="2080659"/>
              </a:tblGrid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016000" algn="l"/>
                        </a:tabLst>
                      </a:pPr>
                      <a:r>
                        <a:rPr lang="en-IE" sz="1800" dirty="0" smtClean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   Club </a:t>
                      </a: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Doctor 	 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Phone Number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Clinic Location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Paddy Meagher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091-520055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E" sz="1800" dirty="0" err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Clybaun</a:t>
                      </a:r>
                      <a:r>
                        <a:rPr lang="en-IE" sz="1800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Road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79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E" dirty="0" smtClean="0"/>
              <a:t>Questions?</a:t>
            </a:r>
            <a:endParaRPr lang="en-IE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958" y="2245072"/>
            <a:ext cx="3234242" cy="3881091"/>
          </a:xfrm>
        </p:spPr>
      </p:pic>
    </p:spTree>
    <p:extLst>
      <p:ext uri="{BB962C8B-B14F-4D97-AF65-F5344CB8AC3E}">
        <p14:creationId xmlns:p14="http://schemas.microsoft.com/office/powerpoint/2010/main" val="414732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264</TotalTime>
  <Words>528</Words>
  <Application>Microsoft Office PowerPoint</Application>
  <PresentationFormat>On-screen Show (4:3)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Calibri</vt:lpstr>
      <vt:lpstr>Lucida Sans Unicode</vt:lpstr>
      <vt:lpstr>Times New Roman</vt:lpstr>
      <vt:lpstr>Verdana</vt:lpstr>
      <vt:lpstr>Wingdings 2</vt:lpstr>
      <vt:lpstr>Wingdings 3</vt:lpstr>
      <vt:lpstr>Concourse</vt:lpstr>
      <vt:lpstr>SKGAA Injury Policy</vt:lpstr>
      <vt:lpstr>Injuries </vt:lpstr>
      <vt:lpstr>PowerPoint Presentation</vt:lpstr>
      <vt:lpstr>Reclaiming Costs</vt:lpstr>
      <vt:lpstr>Physio </vt:lpstr>
      <vt:lpstr>PowerPoint Presentation</vt:lpstr>
      <vt:lpstr>Questions?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SKGAA Injury Scheme</dc:title>
  <dc:creator>Susan</dc:creator>
  <cp:lastModifiedBy>Hassett, Alan</cp:lastModifiedBy>
  <cp:revision>13</cp:revision>
  <dcterms:created xsi:type="dcterms:W3CDTF">2016-02-04T21:37:00Z</dcterms:created>
  <dcterms:modified xsi:type="dcterms:W3CDTF">2016-02-24T19:57:15Z</dcterms:modified>
</cp:coreProperties>
</file>