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56" r:id="rId2"/>
    <p:sldId id="257" r:id="rId3"/>
    <p:sldId id="275" r:id="rId4"/>
    <p:sldId id="276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71" r:id="rId17"/>
    <p:sldId id="272" r:id="rId18"/>
    <p:sldId id="273" r:id="rId19"/>
    <p:sldId id="270" r:id="rId20"/>
    <p:sldId id="274" r:id="rId2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E2307-1E40-4E12-8716-25BFDA8E7013}" type="datetime1">
              <a:rPr lang="en-US" smtClean="0"/>
              <a:pPr/>
              <a:t>1/25/2016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CFCF5A-EA79-452C-A52C-1A2668C2E7DF}" type="datetime1">
              <a:rPr lang="en-US" smtClean="0"/>
              <a:pPr/>
              <a:t>1/25/2016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C4C28-BD4B-4892-9A2D-6E19BD753A9A}" type="datetime1">
              <a:rPr lang="en-US" smtClean="0"/>
              <a:pPr/>
              <a:t>1/25/2016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FD9D02-426E-46C9-9EE9-0DE1EF8B2838}" type="datetime1">
              <a:rPr lang="en-US" smtClean="0"/>
              <a:pPr/>
              <a:t>1/25/2016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8AEBBE-F8B2-42CF-9895-E86A608384EB}" type="datetime1">
              <a:rPr lang="en-US" smtClean="0"/>
              <a:pPr/>
              <a:t>1/25/2016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FAA6B6-10E5-4810-BC9F-DA72D8452E73}" type="datetime1">
              <a:rPr lang="en-US" smtClean="0"/>
              <a:pPr/>
              <a:t>1/25/2016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8D072-EF12-4AA2-BD71-ABC68B06D0E2}" type="datetime1">
              <a:rPr lang="en-US" smtClean="0"/>
              <a:pPr/>
              <a:t>1/25/2016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CDBF60-6CC3-4B74-A60D-3486985E4346}" type="datetime1">
              <a:rPr lang="en-US" smtClean="0"/>
              <a:pPr/>
              <a:t>1/25/2016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714818-984F-4759-BF72-A33BDC1963BD}" type="datetime1">
              <a:rPr lang="en-US" smtClean="0"/>
              <a:pPr/>
              <a:t>1/25/2016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A7E191-5F94-4FC1-B823-BD7CABF7FA06}" type="datetime1">
              <a:rPr lang="en-US" smtClean="0"/>
              <a:pPr/>
              <a:t>1/25/2016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856D55-EFBE-4F9B-8A5F-09D42CA22A9B}" type="datetime1">
              <a:rPr lang="en-US" smtClean="0"/>
              <a:pPr/>
              <a:t>1/25/2016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9D1D110F-3F4E-48D9-B8AA-5D0E825AFDBA}" type="datetime1">
              <a:rPr lang="en-US" smtClean="0"/>
              <a:pPr/>
              <a:t>1/25/2016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jp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IE" dirty="0" smtClean="0"/>
              <a:t>Concussion Guidelines in the GAA</a:t>
            </a:r>
            <a:endParaRPr lang="en-IE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31640" y="4365104"/>
            <a:ext cx="6400800" cy="1473200"/>
          </a:xfrm>
        </p:spPr>
        <p:txBody>
          <a:bodyPr/>
          <a:lstStyle/>
          <a:p>
            <a:r>
              <a:rPr lang="en-IE" dirty="0" smtClean="0"/>
              <a:t>Kevin O’Connell</a:t>
            </a:r>
          </a:p>
          <a:p>
            <a:r>
              <a:rPr lang="en-IE" dirty="0" smtClean="0"/>
              <a:t>Chartered Physiotherapist</a:t>
            </a:r>
          </a:p>
          <a:p>
            <a:r>
              <a:rPr lang="en-IE" dirty="0" smtClean="0"/>
              <a:t>BSc. Physiotherapy, MISCP, NZRP</a:t>
            </a:r>
            <a:endParaRPr lang="en-IE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5517232"/>
            <a:ext cx="2714625" cy="1047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3977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IE" dirty="0" smtClean="0"/>
              <a:t>Irritability</a:t>
            </a:r>
          </a:p>
          <a:p>
            <a:r>
              <a:rPr lang="en-IE" dirty="0" smtClean="0"/>
              <a:t>Anger</a:t>
            </a:r>
          </a:p>
          <a:p>
            <a:r>
              <a:rPr lang="en-IE" dirty="0" smtClean="0"/>
              <a:t>Mood swings</a:t>
            </a:r>
          </a:p>
          <a:p>
            <a:r>
              <a:rPr lang="en-IE" dirty="0" smtClean="0"/>
              <a:t>Feeling nervous</a:t>
            </a:r>
          </a:p>
          <a:p>
            <a:r>
              <a:rPr lang="en-IE" dirty="0" smtClean="0"/>
              <a:t>Anxious</a:t>
            </a:r>
            <a:endParaRPr lang="en-IE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 smtClean="0"/>
              <a:t>4. Behavioural Changes</a:t>
            </a:r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3516423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IE" dirty="0" smtClean="0"/>
              <a:t>Drowsiness</a:t>
            </a:r>
          </a:p>
          <a:p>
            <a:endParaRPr lang="en-IE" dirty="0"/>
          </a:p>
          <a:p>
            <a:r>
              <a:rPr lang="en-IE" dirty="0" smtClean="0"/>
              <a:t>Difficulty falling asleep</a:t>
            </a:r>
            <a:endParaRPr lang="en-IE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 smtClean="0"/>
              <a:t>5. Sleep Disturbance</a:t>
            </a:r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1674197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IE" dirty="0" smtClean="0"/>
              <a:t>Player should be assessed by a doctor or Physio or a nurse on the field using standard emergency principles. Important to exclude Cervical Spine Injury</a:t>
            </a:r>
          </a:p>
          <a:p>
            <a:endParaRPr lang="en-IE" dirty="0"/>
          </a:p>
          <a:p>
            <a:r>
              <a:rPr lang="en-IE" dirty="0" smtClean="0"/>
              <a:t>If no healthcare practitioner available the player should be removed from practice or play and urgent referral to a doctor is required</a:t>
            </a:r>
          </a:p>
          <a:p>
            <a:pPr marL="0" indent="0">
              <a:buNone/>
            </a:pPr>
            <a:endParaRPr lang="en-IE" dirty="0" smtClean="0"/>
          </a:p>
          <a:p>
            <a:r>
              <a:rPr lang="en-IE" dirty="0"/>
              <a:t>Once first aid issues are addressed, an assessment of the concussive injury should include clinical judgement and the use of the SCAT 3 </a:t>
            </a:r>
          </a:p>
          <a:p>
            <a:endParaRPr lang="en-IE" dirty="0" smtClean="0"/>
          </a:p>
          <a:p>
            <a:endParaRPr lang="en-IE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 smtClean="0"/>
              <a:t>Pitch Assessment</a:t>
            </a:r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2692839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872067" y="2492896"/>
            <a:ext cx="7408333" cy="3633267"/>
          </a:xfrm>
        </p:spPr>
        <p:txBody>
          <a:bodyPr>
            <a:normAutofit fontScale="85000" lnSpcReduction="20000"/>
          </a:bodyPr>
          <a:lstStyle/>
          <a:p>
            <a:endParaRPr lang="en-IE" dirty="0"/>
          </a:p>
          <a:p>
            <a:r>
              <a:rPr lang="en-IE" b="1" dirty="0" smtClean="0"/>
              <a:t>The player should NOT be left alone following the injury </a:t>
            </a:r>
            <a:r>
              <a:rPr lang="en-IE" dirty="0" smtClean="0"/>
              <a:t>and regular observation for deterioration is essential over the initial few hours following injury</a:t>
            </a:r>
          </a:p>
          <a:p>
            <a:pPr marL="0" indent="0">
              <a:buNone/>
            </a:pPr>
            <a:endParaRPr lang="en-IE" dirty="0"/>
          </a:p>
          <a:p>
            <a:r>
              <a:rPr lang="en-IE" b="1" dirty="0" smtClean="0"/>
              <a:t>Important to recognise that the appearance of symptoms might be delayed several hours following a concussive episode</a:t>
            </a:r>
            <a:r>
              <a:rPr lang="en-IE" dirty="0" smtClean="0"/>
              <a:t>. </a:t>
            </a:r>
            <a:r>
              <a:rPr lang="en-IE" dirty="0" err="1" smtClean="0"/>
              <a:t>Eg</a:t>
            </a:r>
            <a:r>
              <a:rPr lang="en-IE" dirty="0" smtClean="0"/>
              <a:t>. No memory loss at 0 mins post injury, yet forgetfulness (amnesia) may be present at 10 mins post injury</a:t>
            </a:r>
          </a:p>
          <a:p>
            <a:endParaRPr lang="en-IE" dirty="0"/>
          </a:p>
          <a:p>
            <a:r>
              <a:rPr lang="en-IE" b="1" dirty="0" smtClean="0"/>
              <a:t>Orientation tests </a:t>
            </a:r>
            <a:r>
              <a:rPr lang="en-IE" dirty="0" smtClean="0"/>
              <a:t>(</a:t>
            </a:r>
            <a:r>
              <a:rPr lang="en-IE" dirty="0" err="1" smtClean="0"/>
              <a:t>i.e</a:t>
            </a:r>
            <a:r>
              <a:rPr lang="en-IE" dirty="0" smtClean="0"/>
              <a:t> name, place, and person) have been shown to be an unreliable cognitive function test in the sporting situation. </a:t>
            </a:r>
            <a:endParaRPr lang="en-IE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 smtClean="0"/>
              <a:t>Pitch Assessment continued....</a:t>
            </a:r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4148113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IE" dirty="0" smtClean="0"/>
              <a:t>A player with diagnosed concussion should </a:t>
            </a:r>
            <a:r>
              <a:rPr lang="en-IE" b="1" dirty="0" smtClean="0"/>
              <a:t>NEVER</a:t>
            </a:r>
            <a:r>
              <a:rPr lang="en-IE" dirty="0" smtClean="0"/>
              <a:t> be allowed to return to play on the day of injury</a:t>
            </a:r>
          </a:p>
          <a:p>
            <a:pPr marL="0" indent="0">
              <a:buNone/>
            </a:pPr>
            <a:endParaRPr lang="en-IE" dirty="0" smtClean="0"/>
          </a:p>
          <a:p>
            <a:r>
              <a:rPr lang="en-IE" dirty="0" smtClean="0"/>
              <a:t>Return to play must follow a medically supervised stepwise approach and a player </a:t>
            </a:r>
            <a:r>
              <a:rPr lang="en-IE" b="1" dirty="0" smtClean="0"/>
              <a:t>MUST NEVER </a:t>
            </a:r>
            <a:r>
              <a:rPr lang="en-IE" dirty="0" smtClean="0"/>
              <a:t>return to play while symptomatic</a:t>
            </a:r>
          </a:p>
          <a:p>
            <a:endParaRPr lang="en-IE" dirty="0"/>
          </a:p>
          <a:p>
            <a:r>
              <a:rPr lang="en-IE" dirty="0" smtClean="0"/>
              <a:t>Must have physical and cognitive rest until the acute symptoms resolve and then a graded program of exertion prior to medical clearance and return to play (RTP)</a:t>
            </a:r>
            <a:endParaRPr lang="en-IE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 smtClean="0"/>
              <a:t>Return to Play</a:t>
            </a:r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2690973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899592" y="2492896"/>
            <a:ext cx="7408333" cy="3777283"/>
          </a:xfrm>
        </p:spPr>
        <p:txBody>
          <a:bodyPr>
            <a:normAutofit fontScale="92500"/>
          </a:bodyPr>
          <a:lstStyle/>
          <a:p>
            <a:pPr marL="457200" indent="-457200">
              <a:buFont typeface="+mj-lt"/>
              <a:buAutoNum type="arabicPeriod"/>
            </a:pPr>
            <a:r>
              <a:rPr lang="en-IE" dirty="0" smtClean="0"/>
              <a:t>Should be an initial period of </a:t>
            </a:r>
            <a:r>
              <a:rPr lang="en-IE" b="1" dirty="0" smtClean="0"/>
              <a:t>24-48 hours rest</a:t>
            </a:r>
            <a:r>
              <a:rPr lang="en-IE" dirty="0" smtClean="0"/>
              <a:t> for adult players after a concussive injury</a:t>
            </a:r>
          </a:p>
          <a:p>
            <a:pPr marL="457200" indent="-457200">
              <a:buFont typeface="+mj-lt"/>
              <a:buAutoNum type="arabicPeriod"/>
            </a:pPr>
            <a:r>
              <a:rPr lang="en-IE" dirty="0" smtClean="0"/>
              <a:t>There should be a </a:t>
            </a:r>
            <a:r>
              <a:rPr lang="en-IE" b="1" dirty="0" smtClean="0"/>
              <a:t>2 week rest period </a:t>
            </a:r>
            <a:r>
              <a:rPr lang="en-IE" dirty="0" smtClean="0"/>
              <a:t>for players up to the age of 18</a:t>
            </a:r>
          </a:p>
          <a:p>
            <a:pPr marL="457200" indent="-457200">
              <a:buFont typeface="+mj-lt"/>
              <a:buAutoNum type="arabicPeriod"/>
            </a:pPr>
            <a:r>
              <a:rPr lang="en-IE" dirty="0" smtClean="0"/>
              <a:t>RTP protocols follow a stepwise approach. With the stepwise progression, the player should proceed to the next level if asymptomatic at the current level</a:t>
            </a:r>
          </a:p>
          <a:p>
            <a:pPr marL="457200" indent="-457200">
              <a:buFont typeface="+mj-lt"/>
              <a:buAutoNum type="arabicPeriod"/>
            </a:pPr>
            <a:r>
              <a:rPr lang="en-IE" dirty="0" smtClean="0"/>
              <a:t>Generally each step should take 24 hours, so that the player would take </a:t>
            </a:r>
            <a:r>
              <a:rPr lang="en-IE" dirty="0" err="1" smtClean="0"/>
              <a:t>approx</a:t>
            </a:r>
            <a:r>
              <a:rPr lang="en-IE" dirty="0" smtClean="0"/>
              <a:t> 1 week to proceed to full rehabilitation once they are asymptomatic at rest</a:t>
            </a:r>
            <a:endParaRPr lang="en-IE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 smtClean="0"/>
              <a:t>Return to Play</a:t>
            </a:r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1854452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849" y="332655"/>
            <a:ext cx="8424936" cy="61915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90689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IE" dirty="0" smtClean="0"/>
              <a:t>Helping players cope with concussion</a:t>
            </a:r>
            <a:endParaRPr lang="en-I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99592" y="2492896"/>
            <a:ext cx="7408333" cy="3777283"/>
          </a:xfrm>
        </p:spPr>
        <p:txBody>
          <a:bodyPr>
            <a:normAutofit lnSpcReduction="10000"/>
          </a:bodyPr>
          <a:lstStyle/>
          <a:p>
            <a:r>
              <a:rPr lang="en-IE" dirty="0" smtClean="0"/>
              <a:t>Best medical management for concussion is rest (Cognitive and Physical)</a:t>
            </a:r>
          </a:p>
          <a:p>
            <a:r>
              <a:rPr lang="en-IE" dirty="0" smtClean="0"/>
              <a:t>Support should be provided to players during recovery period</a:t>
            </a:r>
          </a:p>
          <a:p>
            <a:r>
              <a:rPr lang="en-IE" dirty="0" smtClean="0"/>
              <a:t>Alcohol should be avoided</a:t>
            </a:r>
          </a:p>
          <a:p>
            <a:r>
              <a:rPr lang="en-IE" dirty="0" smtClean="0"/>
              <a:t>Only take medications prescribed by your doctor</a:t>
            </a:r>
          </a:p>
          <a:p>
            <a:r>
              <a:rPr lang="en-IE" dirty="0" smtClean="0"/>
              <a:t>Recovery should not be rushed or players pressurised as risk of re-injury is high</a:t>
            </a:r>
          </a:p>
          <a:p>
            <a:r>
              <a:rPr lang="en-IE" dirty="0" smtClean="0"/>
              <a:t>Better to have missed one game than the whole season</a:t>
            </a:r>
          </a:p>
        </p:txBody>
      </p:sp>
    </p:spTree>
    <p:extLst>
      <p:ext uri="{BB962C8B-B14F-4D97-AF65-F5344CB8AC3E}">
        <p14:creationId xmlns:p14="http://schemas.microsoft.com/office/powerpoint/2010/main" val="4038558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872067" y="2492896"/>
            <a:ext cx="7408333" cy="3633267"/>
          </a:xfrm>
        </p:spPr>
        <p:txBody>
          <a:bodyPr>
            <a:normAutofit lnSpcReduction="10000"/>
          </a:bodyPr>
          <a:lstStyle/>
          <a:p>
            <a:r>
              <a:rPr lang="en-IE" dirty="0" smtClean="0"/>
              <a:t>Management is different in children due to factors such as brain development, variable growth rates, language difficulties, child versus parental report of symptoms, lack of medical coverage at underage games</a:t>
            </a:r>
          </a:p>
          <a:p>
            <a:endParaRPr lang="en-IE" dirty="0" smtClean="0"/>
          </a:p>
          <a:p>
            <a:r>
              <a:rPr lang="en-IE" dirty="0" smtClean="0"/>
              <a:t>NB – rest for a MINIMUM of 2 weeks – no sport, exertion, minimal TV, PC use, music, </a:t>
            </a:r>
            <a:r>
              <a:rPr lang="en-IE" dirty="0" err="1" smtClean="0"/>
              <a:t>etc</a:t>
            </a:r>
            <a:endParaRPr lang="en-IE" dirty="0" smtClean="0"/>
          </a:p>
          <a:p>
            <a:r>
              <a:rPr lang="en-IE" dirty="0" smtClean="0"/>
              <a:t>Occasionally there is a need for gradual return to school work, increase breaks during school day, </a:t>
            </a:r>
            <a:r>
              <a:rPr lang="en-IE" dirty="0" err="1" smtClean="0"/>
              <a:t>etc</a:t>
            </a:r>
            <a:endParaRPr lang="en-IE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IE" dirty="0" smtClean="0"/>
              <a:t>Concussion Management in Children 5 years – 12 years</a:t>
            </a:r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2701322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IE" b="1" dirty="0" smtClean="0"/>
              <a:t>RECOGNISE </a:t>
            </a:r>
            <a:r>
              <a:rPr lang="en-IE" dirty="0" smtClean="0"/>
              <a:t>the signs and symptoms</a:t>
            </a:r>
          </a:p>
          <a:p>
            <a:endParaRPr lang="en-IE" b="1" dirty="0"/>
          </a:p>
          <a:p>
            <a:r>
              <a:rPr lang="en-IE" b="1" dirty="0" smtClean="0"/>
              <a:t>REPORT </a:t>
            </a:r>
            <a:r>
              <a:rPr lang="en-IE" dirty="0" smtClean="0"/>
              <a:t>if suspicious, don’t hide it</a:t>
            </a:r>
          </a:p>
          <a:p>
            <a:endParaRPr lang="en-IE" b="1" dirty="0"/>
          </a:p>
          <a:p>
            <a:r>
              <a:rPr lang="en-IE" b="1" dirty="0" smtClean="0"/>
              <a:t>REHAB </a:t>
            </a:r>
            <a:r>
              <a:rPr lang="en-IE" dirty="0" smtClean="0"/>
              <a:t>with rest and medical guidance</a:t>
            </a:r>
          </a:p>
          <a:p>
            <a:endParaRPr lang="en-IE" b="1" dirty="0"/>
          </a:p>
          <a:p>
            <a:r>
              <a:rPr lang="en-IE" b="1" dirty="0" smtClean="0"/>
              <a:t>RETURN </a:t>
            </a:r>
            <a:r>
              <a:rPr lang="en-IE" dirty="0" smtClean="0"/>
              <a:t>after following Return to Play (RTP) protocol and getting medical clearance</a:t>
            </a:r>
            <a:endParaRPr lang="en-IE" b="1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 smtClean="0"/>
              <a:t>Action Plan for Players – 4 R’s</a:t>
            </a:r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430011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IE" dirty="0" smtClean="0"/>
              <a:t>Concussion is a brain injury and can be caused by a direct or indirect hit to the players head or body. </a:t>
            </a:r>
          </a:p>
          <a:p>
            <a:endParaRPr lang="en-IE" dirty="0" smtClean="0"/>
          </a:p>
          <a:p>
            <a:r>
              <a:rPr lang="en-IE" dirty="0" smtClean="0"/>
              <a:t>It typically results in an immediate onset of short lived signs and symptoms.</a:t>
            </a:r>
          </a:p>
          <a:p>
            <a:pPr marL="0" indent="0">
              <a:buNone/>
            </a:pPr>
            <a:endParaRPr lang="en-IE" dirty="0" smtClean="0"/>
          </a:p>
          <a:p>
            <a:r>
              <a:rPr lang="en-IE" dirty="0" smtClean="0"/>
              <a:t>In some cases, however, signs and symptoms of concussion may evolve over a number of minutes or hours. </a:t>
            </a:r>
            <a:endParaRPr lang="en-IE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 smtClean="0"/>
              <a:t>What is Concussion?</a:t>
            </a:r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1966593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7958" y="2504302"/>
            <a:ext cx="3018217" cy="3621861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 smtClean="0"/>
              <a:t>Questions?</a:t>
            </a:r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2430369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1599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962" y="368660"/>
            <a:ext cx="4237103" cy="3096344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2956" y="620688"/>
            <a:ext cx="3547341" cy="259228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3861048"/>
            <a:ext cx="3720465" cy="23622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4005064"/>
            <a:ext cx="3187516" cy="18918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3183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872067" y="2492896"/>
            <a:ext cx="7408333" cy="3633267"/>
          </a:xfrm>
        </p:spPr>
        <p:txBody>
          <a:bodyPr>
            <a:noAutofit/>
          </a:bodyPr>
          <a:lstStyle/>
          <a:p>
            <a:r>
              <a:rPr lang="en-IE" dirty="0" smtClean="0"/>
              <a:t>Contrary to belief, most concussion injuries occur without a loss of consciousness.</a:t>
            </a:r>
          </a:p>
          <a:p>
            <a:endParaRPr lang="en-IE" dirty="0"/>
          </a:p>
          <a:p>
            <a:r>
              <a:rPr lang="en-IE" dirty="0" smtClean="0"/>
              <a:t>Concussion be recognised as an evolving injury in the acute stage, some symptoms will develop </a:t>
            </a:r>
            <a:r>
              <a:rPr lang="en-IE" smtClean="0"/>
              <a:t>immediately but </a:t>
            </a:r>
            <a:r>
              <a:rPr lang="en-IE" dirty="0" smtClean="0"/>
              <a:t>others may appear gradually over time. </a:t>
            </a:r>
          </a:p>
          <a:p>
            <a:endParaRPr lang="en-IE" dirty="0"/>
          </a:p>
          <a:p>
            <a:r>
              <a:rPr lang="en-IE" dirty="0" smtClean="0"/>
              <a:t>Monitoring of players after the injury is extremely important. </a:t>
            </a:r>
            <a:endParaRPr lang="en-IE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 smtClean="0"/>
              <a:t>Signs &amp; Symptoms</a:t>
            </a:r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3076298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457200" indent="-457200">
              <a:buFont typeface="+mj-lt"/>
              <a:buAutoNum type="arabicPeriod"/>
            </a:pPr>
            <a:r>
              <a:rPr lang="en-IE" dirty="0" smtClean="0"/>
              <a:t>Player Subjective Report of Symptoms</a:t>
            </a:r>
          </a:p>
          <a:p>
            <a:pPr marL="457200" indent="-457200">
              <a:buFont typeface="+mj-lt"/>
              <a:buAutoNum type="arabicPeriod"/>
            </a:pPr>
            <a:endParaRPr lang="en-IE" dirty="0" smtClean="0"/>
          </a:p>
          <a:p>
            <a:pPr marL="457200" indent="-457200">
              <a:buFont typeface="+mj-lt"/>
              <a:buAutoNum type="arabicPeriod"/>
            </a:pPr>
            <a:r>
              <a:rPr lang="en-IE" dirty="0" smtClean="0"/>
              <a:t>Observation of Physical Signs</a:t>
            </a:r>
          </a:p>
          <a:p>
            <a:pPr marL="457200" indent="-457200">
              <a:buFont typeface="+mj-lt"/>
              <a:buAutoNum type="arabicPeriod"/>
            </a:pPr>
            <a:endParaRPr lang="en-IE" dirty="0" smtClean="0"/>
          </a:p>
          <a:p>
            <a:pPr marL="457200" indent="-457200">
              <a:buFont typeface="+mj-lt"/>
              <a:buAutoNum type="arabicPeriod"/>
            </a:pPr>
            <a:r>
              <a:rPr lang="en-IE" dirty="0" smtClean="0"/>
              <a:t>Assessment of cognitive change or decline</a:t>
            </a:r>
          </a:p>
          <a:p>
            <a:pPr marL="0" indent="0">
              <a:buNone/>
            </a:pPr>
            <a:endParaRPr lang="en-IE" dirty="0" smtClean="0"/>
          </a:p>
          <a:p>
            <a:pPr marL="457200" indent="-457200">
              <a:buFont typeface="+mj-lt"/>
              <a:buAutoNum type="arabicPeriod" startAt="4"/>
            </a:pPr>
            <a:r>
              <a:rPr lang="en-IE" dirty="0" smtClean="0"/>
              <a:t>Observation of behavioural changes</a:t>
            </a:r>
          </a:p>
          <a:p>
            <a:pPr marL="0" indent="0">
              <a:buNone/>
            </a:pPr>
            <a:endParaRPr lang="en-IE" dirty="0" smtClean="0"/>
          </a:p>
          <a:p>
            <a:pPr marL="457200" indent="-457200">
              <a:buFont typeface="+mj-lt"/>
              <a:buAutoNum type="arabicPeriod" startAt="5"/>
            </a:pPr>
            <a:r>
              <a:rPr lang="en-IE" dirty="0" smtClean="0"/>
              <a:t>Player reporting sleep disturbance</a:t>
            </a:r>
            <a:endParaRPr lang="en-IE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 smtClean="0"/>
              <a:t>Diagnosing Concussion</a:t>
            </a:r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3056840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IE" b="1" dirty="0" smtClean="0"/>
              <a:t>Headaches</a:t>
            </a:r>
            <a:r>
              <a:rPr lang="en-IE" dirty="0" smtClean="0"/>
              <a:t>*   - this is the most common symptom</a:t>
            </a:r>
          </a:p>
          <a:p>
            <a:r>
              <a:rPr lang="en-IE" dirty="0" smtClean="0"/>
              <a:t>Pressure in the head</a:t>
            </a:r>
          </a:p>
          <a:p>
            <a:r>
              <a:rPr lang="en-IE" dirty="0" smtClean="0"/>
              <a:t>Dizziness</a:t>
            </a:r>
          </a:p>
          <a:p>
            <a:r>
              <a:rPr lang="en-IE" dirty="0" smtClean="0"/>
              <a:t>“Feeling in a fog” – sluggish, hazy, groggy</a:t>
            </a:r>
            <a:endParaRPr lang="en-IE" dirty="0"/>
          </a:p>
          <a:p>
            <a:r>
              <a:rPr lang="en-IE" dirty="0" smtClean="0"/>
              <a:t>Feelings of unsteadiness</a:t>
            </a:r>
          </a:p>
          <a:p>
            <a:r>
              <a:rPr lang="en-IE" dirty="0" smtClean="0"/>
              <a:t>Blurry or double vision</a:t>
            </a:r>
          </a:p>
          <a:p>
            <a:r>
              <a:rPr lang="en-IE" dirty="0" smtClean="0"/>
              <a:t>Sensitivity to light or noise</a:t>
            </a:r>
          </a:p>
          <a:p>
            <a:r>
              <a:rPr lang="en-IE" dirty="0" smtClean="0"/>
              <a:t>Does not “feel right” or is “feeling down”</a:t>
            </a:r>
            <a:endParaRPr lang="en-IE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 smtClean="0"/>
              <a:t>1. Subjective Report</a:t>
            </a:r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1032635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IE" dirty="0" smtClean="0"/>
              <a:t>Loss of consciousness</a:t>
            </a:r>
          </a:p>
          <a:p>
            <a:r>
              <a:rPr lang="en-IE" dirty="0" smtClean="0"/>
              <a:t>Vomiting</a:t>
            </a:r>
          </a:p>
          <a:p>
            <a:r>
              <a:rPr lang="en-IE" dirty="0" smtClean="0"/>
              <a:t>Vacant facial expression</a:t>
            </a:r>
          </a:p>
          <a:p>
            <a:r>
              <a:rPr lang="en-IE" dirty="0" smtClean="0"/>
              <a:t>Clutching head</a:t>
            </a:r>
          </a:p>
          <a:p>
            <a:r>
              <a:rPr lang="en-IE" dirty="0" smtClean="0"/>
              <a:t>Motor in-coordination</a:t>
            </a:r>
            <a:endParaRPr lang="en-IE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 smtClean="0"/>
              <a:t>2. Physical Signs</a:t>
            </a:r>
            <a:endParaRPr lang="en-IE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2" y="5170507"/>
            <a:ext cx="2592288" cy="145755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0854" y="3140968"/>
            <a:ext cx="3545724" cy="20295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7872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IE" dirty="0" smtClean="0"/>
              <a:t>Loss of short term memory</a:t>
            </a:r>
          </a:p>
          <a:p>
            <a:r>
              <a:rPr lang="en-IE" dirty="0" smtClean="0"/>
              <a:t>Difficulty with concentration</a:t>
            </a:r>
          </a:p>
          <a:p>
            <a:r>
              <a:rPr lang="en-IE" dirty="0" smtClean="0"/>
              <a:t>Answers questions slowly</a:t>
            </a:r>
          </a:p>
          <a:p>
            <a:r>
              <a:rPr lang="en-IE" dirty="0" smtClean="0"/>
              <a:t>Confused about their position</a:t>
            </a:r>
          </a:p>
          <a:p>
            <a:r>
              <a:rPr lang="en-IE" dirty="0" smtClean="0"/>
              <a:t>Forgets an instruction</a:t>
            </a:r>
          </a:p>
          <a:p>
            <a:r>
              <a:rPr lang="en-IE" dirty="0" smtClean="0"/>
              <a:t>Decreased attention</a:t>
            </a:r>
          </a:p>
          <a:p>
            <a:r>
              <a:rPr lang="en-IE" dirty="0" smtClean="0"/>
              <a:t>Diminished work performance</a:t>
            </a:r>
            <a:endParaRPr lang="en-IE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 smtClean="0"/>
              <a:t>3. Cognitive Change</a:t>
            </a:r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1962945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Waveform">
  <a:themeElements>
    <a:clrScheme name="Waveform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Waveform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aveform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188</TotalTime>
  <Words>786</Words>
  <Application>Microsoft Office PowerPoint</Application>
  <PresentationFormat>On-screen Show (4:3)</PresentationFormat>
  <Paragraphs>104</Paragraphs>
  <Slides>20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1" baseType="lpstr">
      <vt:lpstr>Waveform</vt:lpstr>
      <vt:lpstr>Concussion Guidelines in the GAA</vt:lpstr>
      <vt:lpstr>What is Concussion?</vt:lpstr>
      <vt:lpstr>PowerPoint Presentation</vt:lpstr>
      <vt:lpstr>PowerPoint Presentation</vt:lpstr>
      <vt:lpstr>Signs &amp; Symptoms</vt:lpstr>
      <vt:lpstr>Diagnosing Concussion</vt:lpstr>
      <vt:lpstr>1. Subjective Report</vt:lpstr>
      <vt:lpstr>2. Physical Signs</vt:lpstr>
      <vt:lpstr>3. Cognitive Change</vt:lpstr>
      <vt:lpstr>4. Behavioural Changes</vt:lpstr>
      <vt:lpstr>5. Sleep Disturbance</vt:lpstr>
      <vt:lpstr>Pitch Assessment</vt:lpstr>
      <vt:lpstr>Pitch Assessment continued....</vt:lpstr>
      <vt:lpstr>Return to Play</vt:lpstr>
      <vt:lpstr>Return to Play</vt:lpstr>
      <vt:lpstr>PowerPoint Presentation</vt:lpstr>
      <vt:lpstr>Helping players cope with concussion</vt:lpstr>
      <vt:lpstr>Concussion Management in Children 5 years – 12 years</vt:lpstr>
      <vt:lpstr>Action Plan for Players – 4 R’s</vt:lpstr>
      <vt:lpstr>Questions?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Concussion Guidelines in the GAA</dc:title>
  <dc:creator>Susan</dc:creator>
  <cp:lastModifiedBy>Susan</cp:lastModifiedBy>
  <cp:revision>16</cp:revision>
  <dcterms:created xsi:type="dcterms:W3CDTF">2016-01-23T15:10:41Z</dcterms:created>
  <dcterms:modified xsi:type="dcterms:W3CDTF">2016-01-25T22:35:49Z</dcterms:modified>
</cp:coreProperties>
</file>